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5" r:id="rId2"/>
    <p:sldId id="273" r:id="rId3"/>
    <p:sldId id="286" r:id="rId4"/>
    <p:sldId id="278" r:id="rId5"/>
    <p:sldId id="314" r:id="rId6"/>
    <p:sldId id="315" r:id="rId7"/>
    <p:sldId id="316" r:id="rId8"/>
    <p:sldId id="307" r:id="rId9"/>
    <p:sldId id="289" r:id="rId10"/>
    <p:sldId id="317" r:id="rId11"/>
  </p:sldIdLst>
  <p:sldSz cx="9144000" cy="6858000" type="screen4x3"/>
  <p:notesSz cx="9926638" cy="6797675"/>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14" y="3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2" y="1"/>
            <a:ext cx="4301839" cy="339515"/>
          </a:xfrm>
          <a:prstGeom prst="rect">
            <a:avLst/>
          </a:prstGeom>
        </p:spPr>
        <p:txBody>
          <a:bodyPr vert="horz" lIns="88221" tIns="44111" rIns="88221" bIns="44111" rtlCol="0"/>
          <a:lstStyle>
            <a:lvl1pPr algn="l">
              <a:defRPr sz="1200"/>
            </a:lvl1pPr>
          </a:lstStyle>
          <a:p>
            <a:endParaRPr lang="nl-BE"/>
          </a:p>
        </p:txBody>
      </p:sp>
      <p:sp>
        <p:nvSpPr>
          <p:cNvPr id="3" name="Tijdelijke aanduiding voor datum 2"/>
          <p:cNvSpPr>
            <a:spLocks noGrp="1"/>
          </p:cNvSpPr>
          <p:nvPr>
            <p:ph type="dt" sz="quarter" idx="1"/>
          </p:nvPr>
        </p:nvSpPr>
        <p:spPr>
          <a:xfrm>
            <a:off x="5622582" y="1"/>
            <a:ext cx="4301839" cy="339515"/>
          </a:xfrm>
          <a:prstGeom prst="rect">
            <a:avLst/>
          </a:prstGeom>
        </p:spPr>
        <p:txBody>
          <a:bodyPr vert="horz" lIns="88221" tIns="44111" rIns="88221" bIns="44111" rtlCol="0"/>
          <a:lstStyle>
            <a:lvl1pPr algn="r">
              <a:defRPr sz="1200"/>
            </a:lvl1pPr>
          </a:lstStyle>
          <a:p>
            <a:fld id="{54C577BB-3F14-4DF5-9F67-3E543ECDD68E}" type="datetimeFigureOut">
              <a:rPr lang="nl-BE" smtClean="0"/>
              <a:t>18/12/2024</a:t>
            </a:fld>
            <a:endParaRPr lang="nl-BE"/>
          </a:p>
        </p:txBody>
      </p:sp>
      <p:sp>
        <p:nvSpPr>
          <p:cNvPr id="4" name="Tijdelijke aanduiding voor voettekst 3"/>
          <p:cNvSpPr>
            <a:spLocks noGrp="1"/>
          </p:cNvSpPr>
          <p:nvPr>
            <p:ph type="ftr" sz="quarter" idx="2"/>
          </p:nvPr>
        </p:nvSpPr>
        <p:spPr>
          <a:xfrm>
            <a:off x="2" y="6457107"/>
            <a:ext cx="4301839" cy="339515"/>
          </a:xfrm>
          <a:prstGeom prst="rect">
            <a:avLst/>
          </a:prstGeom>
        </p:spPr>
        <p:txBody>
          <a:bodyPr vert="horz" lIns="88221" tIns="44111" rIns="88221" bIns="44111"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5622582" y="6457107"/>
            <a:ext cx="4301839" cy="339515"/>
          </a:xfrm>
          <a:prstGeom prst="rect">
            <a:avLst/>
          </a:prstGeom>
        </p:spPr>
        <p:txBody>
          <a:bodyPr vert="horz" lIns="88221" tIns="44111" rIns="88221" bIns="44111" rtlCol="0" anchor="b"/>
          <a:lstStyle>
            <a:lvl1pPr algn="r">
              <a:defRPr sz="1200"/>
            </a:lvl1pPr>
          </a:lstStyle>
          <a:p>
            <a:fld id="{DAC109DE-9D84-4106-AF44-3C2A92010AF7}" type="slidenum">
              <a:rPr lang="nl-BE" smtClean="0"/>
              <a:t>‹nr.›</a:t>
            </a:fld>
            <a:endParaRPr lang="nl-BE"/>
          </a:p>
        </p:txBody>
      </p:sp>
    </p:spTree>
    <p:extLst>
      <p:ext uri="{BB962C8B-B14F-4D97-AF65-F5344CB8AC3E}">
        <p14:creationId xmlns:p14="http://schemas.microsoft.com/office/powerpoint/2010/main" val="656617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3" y="0"/>
            <a:ext cx="4301541" cy="339884"/>
          </a:xfrm>
          <a:prstGeom prst="rect">
            <a:avLst/>
          </a:prstGeom>
        </p:spPr>
        <p:txBody>
          <a:bodyPr vert="horz" lIns="91432" tIns="45716" rIns="91432" bIns="45716" rtlCol="0"/>
          <a:lstStyle>
            <a:lvl1pPr algn="l">
              <a:defRPr sz="1200"/>
            </a:lvl1pPr>
          </a:lstStyle>
          <a:p>
            <a:endParaRPr lang="nl-BE"/>
          </a:p>
        </p:txBody>
      </p:sp>
      <p:sp>
        <p:nvSpPr>
          <p:cNvPr id="3" name="Tijdelijke aanduiding voor datum 2"/>
          <p:cNvSpPr>
            <a:spLocks noGrp="1"/>
          </p:cNvSpPr>
          <p:nvPr>
            <p:ph type="dt" idx="1"/>
          </p:nvPr>
        </p:nvSpPr>
        <p:spPr>
          <a:xfrm>
            <a:off x="5622801" y="0"/>
            <a:ext cx="4301541" cy="339884"/>
          </a:xfrm>
          <a:prstGeom prst="rect">
            <a:avLst/>
          </a:prstGeom>
        </p:spPr>
        <p:txBody>
          <a:bodyPr vert="horz" lIns="91432" tIns="45716" rIns="91432" bIns="45716" rtlCol="0"/>
          <a:lstStyle>
            <a:lvl1pPr algn="r">
              <a:defRPr sz="1200"/>
            </a:lvl1pPr>
          </a:lstStyle>
          <a:p>
            <a:fld id="{B3CFAFB8-6623-4FC2-BB67-8917FE4DEA7D}" type="datetimeFigureOut">
              <a:rPr lang="nl-BE" smtClean="0"/>
              <a:t>18/12/2024</a:t>
            </a:fld>
            <a:endParaRPr lang="nl-BE"/>
          </a:p>
        </p:txBody>
      </p:sp>
      <p:sp>
        <p:nvSpPr>
          <p:cNvPr id="4" name="Tijdelijke aanduiding voor dia-afbeelding 3"/>
          <p:cNvSpPr>
            <a:spLocks noGrp="1" noRot="1" noChangeAspect="1"/>
          </p:cNvSpPr>
          <p:nvPr>
            <p:ph type="sldImg" idx="2"/>
          </p:nvPr>
        </p:nvSpPr>
        <p:spPr>
          <a:xfrm>
            <a:off x="3263900" y="511175"/>
            <a:ext cx="3398838" cy="2547938"/>
          </a:xfrm>
          <a:prstGeom prst="rect">
            <a:avLst/>
          </a:prstGeom>
          <a:noFill/>
          <a:ln w="12700">
            <a:solidFill>
              <a:prstClr val="black"/>
            </a:solidFill>
          </a:ln>
        </p:spPr>
        <p:txBody>
          <a:bodyPr vert="horz" lIns="91432" tIns="45716" rIns="91432" bIns="45716" rtlCol="0" anchor="ctr"/>
          <a:lstStyle/>
          <a:p>
            <a:endParaRPr lang="nl-BE"/>
          </a:p>
        </p:txBody>
      </p:sp>
      <p:sp>
        <p:nvSpPr>
          <p:cNvPr id="5" name="Tijdelijke aanduiding voor notities 4"/>
          <p:cNvSpPr>
            <a:spLocks noGrp="1"/>
          </p:cNvSpPr>
          <p:nvPr>
            <p:ph type="body" sz="quarter" idx="3"/>
          </p:nvPr>
        </p:nvSpPr>
        <p:spPr>
          <a:xfrm>
            <a:off x="992665" y="3228896"/>
            <a:ext cx="7941310" cy="3058954"/>
          </a:xfrm>
          <a:prstGeom prst="rect">
            <a:avLst/>
          </a:prstGeom>
        </p:spPr>
        <p:txBody>
          <a:bodyPr vert="horz" lIns="91432" tIns="45716" rIns="91432" bIns="45716"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3" y="6456612"/>
            <a:ext cx="4301541" cy="339884"/>
          </a:xfrm>
          <a:prstGeom prst="rect">
            <a:avLst/>
          </a:prstGeom>
        </p:spPr>
        <p:txBody>
          <a:bodyPr vert="horz" lIns="91432" tIns="45716" rIns="91432" bIns="45716"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622801" y="6456612"/>
            <a:ext cx="4301541" cy="339884"/>
          </a:xfrm>
          <a:prstGeom prst="rect">
            <a:avLst/>
          </a:prstGeom>
        </p:spPr>
        <p:txBody>
          <a:bodyPr vert="horz" lIns="91432" tIns="45716" rIns="91432" bIns="45716" rtlCol="0" anchor="b"/>
          <a:lstStyle>
            <a:lvl1pPr algn="r">
              <a:defRPr sz="1200"/>
            </a:lvl1pPr>
          </a:lstStyle>
          <a:p>
            <a:fld id="{5DA5601A-0439-4D8E-B029-20B4AA4DEFA0}" type="slidenum">
              <a:rPr lang="nl-BE" smtClean="0"/>
              <a:t>‹nr.›</a:t>
            </a:fld>
            <a:endParaRPr lang="nl-BE"/>
          </a:p>
        </p:txBody>
      </p:sp>
    </p:spTree>
    <p:extLst>
      <p:ext uri="{BB962C8B-B14F-4D97-AF65-F5344CB8AC3E}">
        <p14:creationId xmlns:p14="http://schemas.microsoft.com/office/powerpoint/2010/main" val="4050688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1</a:t>
            </a:fld>
            <a:endParaRPr lang="nl-BE"/>
          </a:p>
        </p:txBody>
      </p:sp>
    </p:spTree>
    <p:extLst>
      <p:ext uri="{BB962C8B-B14F-4D97-AF65-F5344CB8AC3E}">
        <p14:creationId xmlns:p14="http://schemas.microsoft.com/office/powerpoint/2010/main" val="3671351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2F15-C3A4-509D-B6ED-10E07DC5D71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C2BE053-59DB-C184-24E5-ADBC87EC36B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674ADE6-4A6C-8895-0BF8-F427F5344DC2}"/>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AD23D9C8-E01C-2909-4B8E-F36473FAB2CD}"/>
              </a:ext>
            </a:extLst>
          </p:cNvPr>
          <p:cNvSpPr>
            <a:spLocks noGrp="1"/>
          </p:cNvSpPr>
          <p:nvPr>
            <p:ph type="sldNum" sz="quarter" idx="10"/>
          </p:nvPr>
        </p:nvSpPr>
        <p:spPr/>
        <p:txBody>
          <a:bodyPr/>
          <a:lstStyle/>
          <a:p>
            <a:fld id="{5DA5601A-0439-4D8E-B029-20B4AA4DEFA0}" type="slidenum">
              <a:rPr lang="nl-BE" smtClean="0"/>
              <a:t>10</a:t>
            </a:fld>
            <a:endParaRPr lang="nl-BE"/>
          </a:p>
        </p:txBody>
      </p:sp>
    </p:spTree>
    <p:extLst>
      <p:ext uri="{BB962C8B-B14F-4D97-AF65-F5344CB8AC3E}">
        <p14:creationId xmlns:p14="http://schemas.microsoft.com/office/powerpoint/2010/main" val="328536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2</a:t>
            </a:fld>
            <a:endParaRPr lang="nl-BE"/>
          </a:p>
        </p:txBody>
      </p:sp>
    </p:spTree>
    <p:extLst>
      <p:ext uri="{BB962C8B-B14F-4D97-AF65-F5344CB8AC3E}">
        <p14:creationId xmlns:p14="http://schemas.microsoft.com/office/powerpoint/2010/main" val="226730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3</a:t>
            </a:fld>
            <a:endParaRPr lang="nl-BE"/>
          </a:p>
        </p:txBody>
      </p:sp>
    </p:spTree>
    <p:extLst>
      <p:ext uri="{BB962C8B-B14F-4D97-AF65-F5344CB8AC3E}">
        <p14:creationId xmlns:p14="http://schemas.microsoft.com/office/powerpoint/2010/main" val="27628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4</a:t>
            </a:fld>
            <a:endParaRPr lang="nl-BE"/>
          </a:p>
        </p:txBody>
      </p:sp>
    </p:spTree>
    <p:extLst>
      <p:ext uri="{BB962C8B-B14F-4D97-AF65-F5344CB8AC3E}">
        <p14:creationId xmlns:p14="http://schemas.microsoft.com/office/powerpoint/2010/main" val="276282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930F5-FBCE-3B15-2645-66E393C8C1C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9C3EC3B-3C38-0F8A-464B-B9DE6A162F9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92D8BBA-9F2C-40F1-5D09-A8993816F0C1}"/>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5A788FD8-757C-F0A8-2057-7F556E3828D3}"/>
              </a:ext>
            </a:extLst>
          </p:cNvPr>
          <p:cNvSpPr>
            <a:spLocks noGrp="1"/>
          </p:cNvSpPr>
          <p:nvPr>
            <p:ph type="sldNum" sz="quarter" idx="10"/>
          </p:nvPr>
        </p:nvSpPr>
        <p:spPr/>
        <p:txBody>
          <a:bodyPr/>
          <a:lstStyle/>
          <a:p>
            <a:fld id="{5DA5601A-0439-4D8E-B029-20B4AA4DEFA0}" type="slidenum">
              <a:rPr lang="nl-BE" smtClean="0"/>
              <a:t>5</a:t>
            </a:fld>
            <a:endParaRPr lang="nl-BE"/>
          </a:p>
        </p:txBody>
      </p:sp>
    </p:spTree>
    <p:extLst>
      <p:ext uri="{BB962C8B-B14F-4D97-AF65-F5344CB8AC3E}">
        <p14:creationId xmlns:p14="http://schemas.microsoft.com/office/powerpoint/2010/main" val="86629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88AB0-37B7-05CC-3525-11CBE9A1A61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1CD288-D7E4-7255-542C-65891D52A27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E8E3681-F034-1811-811A-CD878F0B688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0FCCD832-31D4-3175-3357-F5E1C5D3B902}"/>
              </a:ext>
            </a:extLst>
          </p:cNvPr>
          <p:cNvSpPr>
            <a:spLocks noGrp="1"/>
          </p:cNvSpPr>
          <p:nvPr>
            <p:ph type="sldNum" sz="quarter" idx="10"/>
          </p:nvPr>
        </p:nvSpPr>
        <p:spPr/>
        <p:txBody>
          <a:bodyPr/>
          <a:lstStyle/>
          <a:p>
            <a:fld id="{5DA5601A-0439-4D8E-B029-20B4AA4DEFA0}" type="slidenum">
              <a:rPr lang="nl-BE" smtClean="0"/>
              <a:t>6</a:t>
            </a:fld>
            <a:endParaRPr lang="nl-BE"/>
          </a:p>
        </p:txBody>
      </p:sp>
    </p:spTree>
    <p:extLst>
      <p:ext uri="{BB962C8B-B14F-4D97-AF65-F5344CB8AC3E}">
        <p14:creationId xmlns:p14="http://schemas.microsoft.com/office/powerpoint/2010/main" val="70620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5AE17-2C6D-B945-BCFD-68CDA60191F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CA1153-E291-E13D-A2A5-435A0DDAC5C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A69DC95-48FD-EB2C-6DC3-3D38ED2FF030}"/>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F950760C-5099-1652-0C21-664FFF62B0AA}"/>
              </a:ext>
            </a:extLst>
          </p:cNvPr>
          <p:cNvSpPr>
            <a:spLocks noGrp="1"/>
          </p:cNvSpPr>
          <p:nvPr>
            <p:ph type="sldNum" sz="quarter" idx="10"/>
          </p:nvPr>
        </p:nvSpPr>
        <p:spPr/>
        <p:txBody>
          <a:bodyPr/>
          <a:lstStyle/>
          <a:p>
            <a:fld id="{5DA5601A-0439-4D8E-B029-20B4AA4DEFA0}" type="slidenum">
              <a:rPr lang="nl-BE" smtClean="0"/>
              <a:t>7</a:t>
            </a:fld>
            <a:endParaRPr lang="nl-BE"/>
          </a:p>
        </p:txBody>
      </p:sp>
    </p:spTree>
    <p:extLst>
      <p:ext uri="{BB962C8B-B14F-4D97-AF65-F5344CB8AC3E}">
        <p14:creationId xmlns:p14="http://schemas.microsoft.com/office/powerpoint/2010/main" val="230689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8</a:t>
            </a:fld>
            <a:endParaRPr lang="nl-BE"/>
          </a:p>
        </p:txBody>
      </p:sp>
    </p:spTree>
    <p:extLst>
      <p:ext uri="{BB962C8B-B14F-4D97-AF65-F5344CB8AC3E}">
        <p14:creationId xmlns:p14="http://schemas.microsoft.com/office/powerpoint/2010/main" val="368623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5DA5601A-0439-4D8E-B029-20B4AA4DEFA0}" type="slidenum">
              <a:rPr lang="nl-BE" smtClean="0"/>
              <a:t>9</a:t>
            </a:fld>
            <a:endParaRPr lang="nl-BE"/>
          </a:p>
        </p:txBody>
      </p:sp>
    </p:spTree>
    <p:extLst>
      <p:ext uri="{BB962C8B-B14F-4D97-AF65-F5344CB8AC3E}">
        <p14:creationId xmlns:p14="http://schemas.microsoft.com/office/powerpoint/2010/main" val="200549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
        <p:nvSpPr>
          <p:cNvPr id="4" name="Tijdelijke aanduiding voor datum 3"/>
          <p:cNvSpPr>
            <a:spLocks noGrp="1"/>
          </p:cNvSpPr>
          <p:nvPr>
            <p:ph type="dt" sz="half" idx="10"/>
          </p:nvPr>
        </p:nvSpPr>
        <p:spPr/>
        <p:txBody>
          <a:body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394108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104171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218143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3416965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271750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E7853EDF-994E-4C20-AAC6-8523C9EA2C11}" type="datetimeFigureOut">
              <a:rPr lang="nl-BE" smtClean="0"/>
              <a:t>18/12/2024</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10849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E7853EDF-994E-4C20-AAC6-8523C9EA2C11}" type="datetimeFigureOut">
              <a:rPr lang="nl-BE" smtClean="0"/>
              <a:t>18/12/2024</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23699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E7853EDF-994E-4C20-AAC6-8523C9EA2C11}" type="datetimeFigureOut">
              <a:rPr lang="nl-BE" smtClean="0"/>
              <a:t>18/12/2024</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3754848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7853EDF-994E-4C20-AAC6-8523C9EA2C11}" type="datetimeFigureOut">
              <a:rPr lang="nl-BE" smtClean="0"/>
              <a:t>18/12/2024</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50189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E7853EDF-994E-4C20-AAC6-8523C9EA2C11}" type="datetimeFigureOut">
              <a:rPr lang="nl-BE" smtClean="0"/>
              <a:t>18/12/2024</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338360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E7853EDF-994E-4C20-AAC6-8523C9EA2C11}" type="datetimeFigureOut">
              <a:rPr lang="nl-BE" smtClean="0"/>
              <a:t>18/12/2024</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0B4464A4-E6FB-459A-9E48-D08453EA1C64}" type="slidenum">
              <a:rPr lang="nl-BE" smtClean="0"/>
              <a:t>‹nr.›</a:t>
            </a:fld>
            <a:endParaRPr lang="nl-BE"/>
          </a:p>
        </p:txBody>
      </p:sp>
    </p:spTree>
    <p:extLst>
      <p:ext uri="{BB962C8B-B14F-4D97-AF65-F5344CB8AC3E}">
        <p14:creationId xmlns:p14="http://schemas.microsoft.com/office/powerpoint/2010/main" val="101207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53EDF-994E-4C20-AAC6-8523C9EA2C11}" type="datetimeFigureOut">
              <a:rPr lang="nl-BE" smtClean="0"/>
              <a:t>18/12/2024</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464A4-E6FB-459A-9E48-D08453EA1C64}" type="slidenum">
              <a:rPr lang="nl-BE" smtClean="0"/>
              <a:t>‹nr.›</a:t>
            </a:fld>
            <a:endParaRPr lang="nl-BE"/>
          </a:p>
        </p:txBody>
      </p:sp>
    </p:spTree>
    <p:extLst>
      <p:ext uri="{BB962C8B-B14F-4D97-AF65-F5344CB8AC3E}">
        <p14:creationId xmlns:p14="http://schemas.microsoft.com/office/powerpoint/2010/main" val="3870526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PROJECTEN</a:t>
            </a:r>
            <a:br>
              <a:rPr lang="nl-BE" dirty="0"/>
            </a:br>
            <a:r>
              <a:rPr lang="nl-BE" dirty="0"/>
              <a:t>WAASMUNSTER</a:t>
            </a:r>
          </a:p>
        </p:txBody>
      </p:sp>
      <p:sp>
        <p:nvSpPr>
          <p:cNvPr id="3" name="Ondertitel 2"/>
          <p:cNvSpPr>
            <a:spLocks noGrp="1"/>
          </p:cNvSpPr>
          <p:nvPr>
            <p:ph type="subTitle" idx="1"/>
          </p:nvPr>
        </p:nvSpPr>
        <p:spPr>
          <a:xfrm>
            <a:off x="899592" y="3933056"/>
            <a:ext cx="7416824" cy="1752600"/>
          </a:xfrm>
        </p:spPr>
        <p:txBody>
          <a:bodyPr>
            <a:noAutofit/>
          </a:bodyPr>
          <a:lstStyle/>
          <a:p>
            <a:pPr marL="457200" indent="-457200">
              <a:buFont typeface="Arial" pitchFamily="34" charset="0"/>
              <a:buChar char="•"/>
            </a:pPr>
            <a:r>
              <a:rPr lang="nl-BE" sz="2800" dirty="0"/>
              <a:t>Nieuwbouw- en vervangbouwdossiers</a:t>
            </a:r>
          </a:p>
          <a:p>
            <a:pPr marL="457200" indent="-457200">
              <a:buFont typeface="Arial" pitchFamily="34" charset="0"/>
              <a:buChar char="•"/>
            </a:pPr>
            <a:r>
              <a:rPr lang="nl-BE" sz="2800" dirty="0"/>
              <a:t>Grote renovatiedossiers</a:t>
            </a:r>
          </a:p>
        </p:txBody>
      </p:sp>
      <p:pic>
        <p:nvPicPr>
          <p:cNvPr id="7" name="Afbeelding 6" descr="tuinwijk-lokeren - logo - rgb"/>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3059832" y="404664"/>
            <a:ext cx="2793563" cy="1296144"/>
          </a:xfrm>
          <a:prstGeom prst="rect">
            <a:avLst/>
          </a:prstGeom>
          <a:noFill/>
          <a:ln>
            <a:noFill/>
          </a:ln>
        </p:spPr>
      </p:pic>
    </p:spTree>
    <p:extLst>
      <p:ext uri="{BB962C8B-B14F-4D97-AF65-F5344CB8AC3E}">
        <p14:creationId xmlns:p14="http://schemas.microsoft.com/office/powerpoint/2010/main" val="170268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500"/>
                            </p:stCondLst>
                            <p:childTnLst>
                              <p:par>
                                <p:cTn id="10" presetID="2" presetClass="entr" presetSubtype="4" fill="hold" nodeType="after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7CEF-84E7-BD4D-3EBC-DE3C36549FD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6F73A2F1-9636-39B4-A959-762A3B6B5996}"/>
              </a:ext>
            </a:extLst>
          </p:cNvPr>
          <p:cNvSpPr txBox="1">
            <a:spLocks/>
          </p:cNvSpPr>
          <p:nvPr/>
        </p:nvSpPr>
        <p:spPr>
          <a:xfrm>
            <a:off x="685800" y="2851791"/>
            <a:ext cx="7772400" cy="147002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BE" sz="4000" dirty="0"/>
              <a:t>deelrenovatiedossiers</a:t>
            </a:r>
            <a:endParaRPr lang="nl-BE" dirty="0"/>
          </a:p>
        </p:txBody>
      </p:sp>
      <p:sp>
        <p:nvSpPr>
          <p:cNvPr id="7" name="Titel 1">
            <a:extLst>
              <a:ext uri="{FF2B5EF4-FFF2-40B4-BE49-F238E27FC236}">
                <a16:creationId xmlns:a16="http://schemas.microsoft.com/office/drawing/2014/main" id="{06A41511-9DD8-D87A-6C91-8BFF431BDD1D}"/>
              </a:ext>
            </a:extLst>
          </p:cNvPr>
          <p:cNvSpPr txBox="1">
            <a:spLocks/>
          </p:cNvSpPr>
          <p:nvPr/>
        </p:nvSpPr>
        <p:spPr>
          <a:xfrm>
            <a:off x="685800" y="1737466"/>
            <a:ext cx="7772400" cy="128706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nl-BE" dirty="0"/>
          </a:p>
        </p:txBody>
      </p:sp>
      <p:pic>
        <p:nvPicPr>
          <p:cNvPr id="2" name="Afbeelding 1" descr="tuinwijk-lokeren - logo - rgb">
            <a:extLst>
              <a:ext uri="{FF2B5EF4-FFF2-40B4-BE49-F238E27FC236}">
                <a16:creationId xmlns:a16="http://schemas.microsoft.com/office/drawing/2014/main" id="{260C085F-9AC6-A0AB-5667-D05E33F99C48}"/>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467544" y="247042"/>
            <a:ext cx="2793563" cy="1296144"/>
          </a:xfrm>
          <a:prstGeom prst="rect">
            <a:avLst/>
          </a:prstGeom>
          <a:noFill/>
          <a:ln>
            <a:noFill/>
          </a:ln>
        </p:spPr>
      </p:pic>
      <p:sp>
        <p:nvSpPr>
          <p:cNvPr id="6" name="Titel 1">
            <a:extLst>
              <a:ext uri="{FF2B5EF4-FFF2-40B4-BE49-F238E27FC236}">
                <a16:creationId xmlns:a16="http://schemas.microsoft.com/office/drawing/2014/main" id="{23CA9C8F-1E69-4993-F617-2207AF3633BA}"/>
              </a:ext>
            </a:extLst>
          </p:cNvPr>
          <p:cNvSpPr txBox="1">
            <a:spLocks/>
          </p:cNvSpPr>
          <p:nvPr/>
        </p:nvSpPr>
        <p:spPr>
          <a:xfrm>
            <a:off x="396652" y="4138851"/>
            <a:ext cx="8350696" cy="2289324"/>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1800" dirty="0"/>
              <a:t>Bij de opmaak van de renovatieplanning werd vastgesteld dat in diverse woninggroepen waar gelet op de ouderdom van de woningen een totaalrenovatie nog niet aan de orde diverse “kleine werken” noodzakelijk zijn :</a:t>
            </a:r>
          </a:p>
          <a:p>
            <a:pPr algn="l"/>
            <a:endParaRPr lang="nl-NL" sz="1800" dirty="0"/>
          </a:p>
          <a:p>
            <a:pPr marL="285750" indent="-285750" algn="l">
              <a:buFontTx/>
              <a:buChar char="-"/>
            </a:pPr>
            <a:r>
              <a:rPr lang="nl-NL" sz="1800" dirty="0"/>
              <a:t>Groep 03 01 03 (Hollandsemolen / Zuidermolen): nazicht cv (open toestellen?)</a:t>
            </a:r>
          </a:p>
          <a:p>
            <a:pPr marL="285750" indent="-285750" algn="l">
              <a:buFontTx/>
              <a:buChar char="-"/>
            </a:pPr>
            <a:r>
              <a:rPr lang="nl-NL" sz="1800" dirty="0"/>
              <a:t>Groep 03 01 11 (Molendreef): vervangen cv (via rc 2025)</a:t>
            </a:r>
          </a:p>
          <a:p>
            <a:pPr marL="285750" indent="-285750" algn="l">
              <a:buFontTx/>
              <a:buChar char="-"/>
            </a:pPr>
            <a:endParaRPr lang="nl-BE" sz="1800" dirty="0"/>
          </a:p>
        </p:txBody>
      </p:sp>
      <p:pic>
        <p:nvPicPr>
          <p:cNvPr id="9" name="Afbeelding 8" descr="Afbeelding met kaart, tekst, atlas&#10;&#10;Automatisch gegenereerde beschrijving">
            <a:extLst>
              <a:ext uri="{FF2B5EF4-FFF2-40B4-BE49-F238E27FC236}">
                <a16:creationId xmlns:a16="http://schemas.microsoft.com/office/drawing/2014/main" id="{884C20A9-8799-35FC-B1B2-789C4D21DF1B}"/>
              </a:ext>
            </a:extLst>
          </p:cNvPr>
          <p:cNvPicPr>
            <a:picLocks noChangeAspect="1"/>
          </p:cNvPicPr>
          <p:nvPr/>
        </p:nvPicPr>
        <p:blipFill>
          <a:blip r:embed="rId4"/>
          <a:stretch>
            <a:fillRect/>
          </a:stretch>
        </p:blipFill>
        <p:spPr>
          <a:xfrm>
            <a:off x="3563888" y="184301"/>
            <a:ext cx="5364068" cy="3078466"/>
          </a:xfrm>
          <a:prstGeom prst="rect">
            <a:avLst/>
          </a:prstGeom>
        </p:spPr>
      </p:pic>
    </p:spTree>
    <p:extLst>
      <p:ext uri="{BB962C8B-B14F-4D97-AF65-F5344CB8AC3E}">
        <p14:creationId xmlns:p14="http://schemas.microsoft.com/office/powerpoint/2010/main" val="124177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3573016"/>
            <a:ext cx="7772400" cy="1470025"/>
          </a:xfrm>
        </p:spPr>
        <p:txBody>
          <a:bodyPr>
            <a:noAutofit/>
          </a:bodyPr>
          <a:lstStyle/>
          <a:p>
            <a:r>
              <a:rPr lang="nl-BE" sz="6600" dirty="0">
                <a:effectLst>
                  <a:outerShdw blurRad="50800" dist="50800" dir="5400000" algn="ctr" rotWithShape="0">
                    <a:srgbClr val="FF0000"/>
                  </a:outerShdw>
                </a:effectLst>
              </a:rPr>
              <a:t>Nieuwbouw- en vervangbouwdossiers</a:t>
            </a:r>
          </a:p>
        </p:txBody>
      </p:sp>
      <p:pic>
        <p:nvPicPr>
          <p:cNvPr id="3" name="Afbeelding 2" descr="tuinwijk-lokeren - logo - rgb">
            <a:extLst>
              <a:ext uri="{FF2B5EF4-FFF2-40B4-BE49-F238E27FC236}">
                <a16:creationId xmlns:a16="http://schemas.microsoft.com/office/drawing/2014/main" id="{3A0FEB0B-A224-7AEE-97A3-3940B59A0628}"/>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3059832" y="404664"/>
            <a:ext cx="2793563" cy="1296144"/>
          </a:xfrm>
          <a:prstGeom prst="rect">
            <a:avLst/>
          </a:prstGeom>
          <a:noFill/>
          <a:ln>
            <a:noFill/>
          </a:ln>
        </p:spPr>
      </p:pic>
    </p:spTree>
    <p:extLst>
      <p:ext uri="{BB962C8B-B14F-4D97-AF65-F5344CB8AC3E}">
        <p14:creationId xmlns:p14="http://schemas.microsoft.com/office/powerpoint/2010/main" val="143864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31209" y="2933564"/>
            <a:ext cx="7772400" cy="4032448"/>
          </a:xfrm>
        </p:spPr>
        <p:txBody>
          <a:bodyPr>
            <a:normAutofit/>
          </a:bodyPr>
          <a:lstStyle/>
          <a:p>
            <a:pPr algn="l"/>
            <a:r>
              <a:rPr lang="nl-BE" sz="2000" i="1" u="sng" dirty="0"/>
              <a:t>Ontwerpers :</a:t>
            </a:r>
            <a:r>
              <a:rPr lang="nl-BE" sz="2000" dirty="0"/>
              <a:t>	</a:t>
            </a:r>
            <a:br>
              <a:rPr lang="nl-BE" sz="2000" dirty="0"/>
            </a:br>
            <a:r>
              <a:rPr lang="nl-BE" sz="2000" dirty="0"/>
              <a:t>Infrastructuur : VMSW</a:t>
            </a:r>
            <a:br>
              <a:rPr lang="nl-BE" sz="2000" dirty="0"/>
            </a:br>
            <a:r>
              <a:rPr lang="nl-BE" sz="2000" dirty="0"/>
              <a:t>Bouw :	ARTEX bvba - Dendermonde</a:t>
            </a:r>
            <a:br>
              <a:rPr lang="nl-BE" sz="2000" dirty="0"/>
            </a:br>
            <a:r>
              <a:rPr lang="nl-BE" sz="2000" i="1" u="sng" dirty="0"/>
              <a:t>Status :</a:t>
            </a:r>
            <a:r>
              <a:rPr lang="nl-BE" sz="2000" dirty="0"/>
              <a:t>	</a:t>
            </a:r>
            <a:br>
              <a:rPr lang="nl-BE" sz="2000" dirty="0"/>
            </a:br>
            <a:r>
              <a:rPr lang="nl-BE" sz="2000" dirty="0"/>
              <a:t>- projectfiche aangemaakt</a:t>
            </a:r>
            <a:br>
              <a:rPr lang="nl-BE" sz="2000" dirty="0"/>
            </a:br>
            <a:r>
              <a:rPr lang="nl-BE" sz="2000" dirty="0"/>
              <a:t>- in afwachting van goedkeuring door</a:t>
            </a:r>
            <a:br>
              <a:rPr lang="nl-BE" sz="2000" dirty="0"/>
            </a:br>
            <a:r>
              <a:rPr lang="nl-BE" sz="2000" dirty="0"/>
              <a:t>  LWO</a:t>
            </a:r>
            <a:br>
              <a:rPr lang="nl-BE" sz="2000" dirty="0"/>
            </a:br>
            <a:r>
              <a:rPr lang="nl-BE" sz="2000" dirty="0"/>
              <a:t>- schetsontwerp (enkel bouw) heeft reeds</a:t>
            </a:r>
            <a:br>
              <a:rPr lang="nl-BE" sz="2000" dirty="0"/>
            </a:br>
            <a:r>
              <a:rPr lang="nl-BE" sz="2000" dirty="0"/>
              <a:t>  positief advies van VMSW</a:t>
            </a:r>
            <a:br>
              <a:rPr lang="nl-BE" sz="2000" dirty="0"/>
            </a:br>
            <a:r>
              <a:rPr lang="nl-BE" sz="2000" dirty="0"/>
              <a:t>- ontwerp infra dient nog te worden opgemaakt</a:t>
            </a:r>
            <a:endParaRPr lang="nl-BE" sz="1600" dirty="0"/>
          </a:p>
        </p:txBody>
      </p:sp>
      <p:pic>
        <p:nvPicPr>
          <p:cNvPr id="3" name="Afbeelding 2" descr="tuinwijk-lokeren - logo - rgb">
            <a:extLst>
              <a:ext uri="{FF2B5EF4-FFF2-40B4-BE49-F238E27FC236}">
                <a16:creationId xmlns:a16="http://schemas.microsoft.com/office/drawing/2014/main" id="{A0F2365A-FB94-3348-9931-6F4E37F1A943}"/>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410872" y="332657"/>
            <a:ext cx="2793563" cy="1296144"/>
          </a:xfrm>
          <a:prstGeom prst="rect">
            <a:avLst/>
          </a:prstGeom>
          <a:noFill/>
          <a:ln>
            <a:noFill/>
          </a:ln>
        </p:spPr>
      </p:pic>
      <p:pic>
        <p:nvPicPr>
          <p:cNvPr id="6" name="Afbeelding 5">
            <a:extLst>
              <a:ext uri="{FF2B5EF4-FFF2-40B4-BE49-F238E27FC236}">
                <a16:creationId xmlns:a16="http://schemas.microsoft.com/office/drawing/2014/main" id="{55221C34-F30D-D7F3-D8FF-F818A65E4905}"/>
              </a:ext>
            </a:extLst>
          </p:cNvPr>
          <p:cNvPicPr>
            <a:picLocks noChangeAspect="1"/>
          </p:cNvPicPr>
          <p:nvPr/>
        </p:nvPicPr>
        <p:blipFill>
          <a:blip r:embed="rId4"/>
          <a:srcRect l="13200"/>
          <a:stretch/>
        </p:blipFill>
        <p:spPr>
          <a:xfrm>
            <a:off x="5508104" y="0"/>
            <a:ext cx="3314603" cy="6858000"/>
          </a:xfrm>
          <a:prstGeom prst="rect">
            <a:avLst/>
          </a:prstGeom>
        </p:spPr>
      </p:pic>
      <p:sp>
        <p:nvSpPr>
          <p:cNvPr id="7" name="Rechthoek 6">
            <a:extLst>
              <a:ext uri="{FF2B5EF4-FFF2-40B4-BE49-F238E27FC236}">
                <a16:creationId xmlns:a16="http://schemas.microsoft.com/office/drawing/2014/main" id="{208C00AD-72D3-07AD-AA9F-C86E788B6F7C}"/>
              </a:ext>
            </a:extLst>
          </p:cNvPr>
          <p:cNvSpPr/>
          <p:nvPr/>
        </p:nvSpPr>
        <p:spPr>
          <a:xfrm>
            <a:off x="467544" y="1844824"/>
            <a:ext cx="5382344" cy="1446550"/>
          </a:xfrm>
          <a:prstGeom prst="rect">
            <a:avLst/>
          </a:prstGeom>
        </p:spPr>
        <p:txBody>
          <a:bodyPr wrap="square">
            <a:spAutoFit/>
          </a:bodyPr>
          <a:lstStyle/>
          <a:p>
            <a:r>
              <a:rPr lang="nl-BE" sz="4400" dirty="0"/>
              <a:t>Project </a:t>
            </a:r>
            <a:br>
              <a:rPr lang="nl-BE" sz="4400" dirty="0"/>
            </a:br>
            <a:r>
              <a:rPr lang="nl-BE" sz="4400" dirty="0" err="1"/>
              <a:t>Heuverbeek</a:t>
            </a:r>
            <a:endParaRPr lang="nl-BE" sz="4400" dirty="0"/>
          </a:p>
        </p:txBody>
      </p:sp>
    </p:spTree>
    <p:extLst>
      <p:ext uri="{BB962C8B-B14F-4D97-AF65-F5344CB8AC3E}">
        <p14:creationId xmlns:p14="http://schemas.microsoft.com/office/powerpoint/2010/main" val="103889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67544" y="4581128"/>
            <a:ext cx="7772400" cy="1152128"/>
          </a:xfrm>
        </p:spPr>
        <p:txBody>
          <a:bodyPr>
            <a:normAutofit fontScale="90000"/>
          </a:bodyPr>
          <a:lstStyle/>
          <a:p>
            <a:pPr algn="l"/>
            <a:r>
              <a:rPr lang="nl-BE" sz="2200" b="1" dirty="0"/>
              <a:t>kant Zuidermolen:</a:t>
            </a:r>
            <a:br>
              <a:rPr lang="nl-BE" sz="2200" dirty="0"/>
            </a:br>
            <a:r>
              <a:rPr lang="nl-NL" sz="2200" dirty="0"/>
              <a:t>o</a:t>
            </a:r>
            <a:r>
              <a:rPr lang="nl-BE" sz="2200" dirty="0"/>
              <a:t>  14 sociale huurappartementen (</a:t>
            </a:r>
            <a:r>
              <a:rPr lang="nl-NL" sz="2200" dirty="0"/>
              <a:t>2x Type 1/2 + 12x Type 2/3)</a:t>
            </a:r>
            <a:br>
              <a:rPr lang="nl-NL" sz="2200" dirty="0"/>
            </a:br>
            <a:r>
              <a:rPr lang="nl-NL" sz="2200" dirty="0"/>
              <a:t>o 14 x 1,5p = 21 parkeerplaatsen voorzien op het terrein</a:t>
            </a:r>
            <a:br>
              <a:rPr lang="nl-NL" sz="2200" dirty="0"/>
            </a:br>
            <a:r>
              <a:rPr lang="nl-NL" sz="2200" dirty="0"/>
              <a:t>o Fietsenberging voorzien voor 21 fietsen + afvalberging.</a:t>
            </a:r>
            <a:br>
              <a:rPr lang="nl-NL" sz="2200" dirty="0"/>
            </a:br>
            <a:r>
              <a:rPr lang="nl-NL" sz="2200" dirty="0"/>
              <a:t>o  Gemeenschappelijk teller/techniekenlokaal </a:t>
            </a:r>
            <a:r>
              <a:rPr lang="nl-NL" sz="2200" dirty="0" err="1"/>
              <a:t>thv</a:t>
            </a:r>
            <a:r>
              <a:rPr lang="nl-NL" sz="2200" dirty="0"/>
              <a:t> de inkom.</a:t>
            </a:r>
            <a:br>
              <a:rPr lang="nl-NL" sz="2200" dirty="0"/>
            </a:br>
            <a:r>
              <a:rPr lang="nl-NL" sz="2200" dirty="0"/>
              <a:t>o  Elk appartement voorzien van een buitenruimte</a:t>
            </a:r>
            <a:br>
              <a:rPr lang="nl-NL" sz="2200" dirty="0"/>
            </a:br>
            <a:r>
              <a:rPr lang="nl-NL" sz="2200" dirty="0"/>
              <a:t>o Elk appartement voorzien van een individueel verwarmings- en </a:t>
            </a:r>
            <a:r>
              <a:rPr lang="nl-NL" sz="2200" dirty="0" err="1"/>
              <a:t>ventilatiesysteen</a:t>
            </a:r>
            <a:endParaRPr lang="nl-BE" sz="1600" i="1" dirty="0"/>
          </a:p>
        </p:txBody>
      </p:sp>
      <p:sp>
        <p:nvSpPr>
          <p:cNvPr id="3" name="Rechthoek 2"/>
          <p:cNvSpPr/>
          <p:nvPr/>
        </p:nvSpPr>
        <p:spPr>
          <a:xfrm>
            <a:off x="467544" y="1844824"/>
            <a:ext cx="5382344" cy="1446550"/>
          </a:xfrm>
          <a:prstGeom prst="rect">
            <a:avLst/>
          </a:prstGeom>
        </p:spPr>
        <p:txBody>
          <a:bodyPr wrap="square">
            <a:spAutoFit/>
          </a:bodyPr>
          <a:lstStyle/>
          <a:p>
            <a:r>
              <a:rPr lang="nl-BE" sz="4400" dirty="0"/>
              <a:t>Project </a:t>
            </a:r>
            <a:br>
              <a:rPr lang="nl-BE" sz="4400" dirty="0"/>
            </a:br>
            <a:r>
              <a:rPr lang="nl-BE" sz="4400" dirty="0" err="1"/>
              <a:t>Heuverbeek</a:t>
            </a:r>
            <a:endParaRPr lang="nl-BE" sz="4400" dirty="0"/>
          </a:p>
        </p:txBody>
      </p:sp>
      <p:pic>
        <p:nvPicPr>
          <p:cNvPr id="4" name="Afbeelding 3" descr="tuinwijk-lokeren - logo - rgb">
            <a:extLst>
              <a:ext uri="{FF2B5EF4-FFF2-40B4-BE49-F238E27FC236}">
                <a16:creationId xmlns:a16="http://schemas.microsoft.com/office/drawing/2014/main" id="{A3173CB7-0350-A296-D66D-9651826258D0}"/>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179512" y="327745"/>
            <a:ext cx="2793563" cy="1296144"/>
          </a:xfrm>
          <a:prstGeom prst="rect">
            <a:avLst/>
          </a:prstGeom>
          <a:noFill/>
          <a:ln>
            <a:noFill/>
          </a:ln>
        </p:spPr>
      </p:pic>
      <p:pic>
        <p:nvPicPr>
          <p:cNvPr id="6" name="Afbeelding 5">
            <a:extLst>
              <a:ext uri="{FF2B5EF4-FFF2-40B4-BE49-F238E27FC236}">
                <a16:creationId xmlns:a16="http://schemas.microsoft.com/office/drawing/2014/main" id="{A4FA88DF-9C74-8AF2-921F-C8641123126B}"/>
              </a:ext>
            </a:extLst>
          </p:cNvPr>
          <p:cNvPicPr>
            <a:picLocks noChangeAspect="1"/>
          </p:cNvPicPr>
          <p:nvPr/>
        </p:nvPicPr>
        <p:blipFill>
          <a:blip r:embed="rId4"/>
          <a:stretch>
            <a:fillRect/>
          </a:stretch>
        </p:blipFill>
        <p:spPr>
          <a:xfrm>
            <a:off x="3940208" y="509823"/>
            <a:ext cx="4738006" cy="2928184"/>
          </a:xfrm>
          <a:prstGeom prst="rect">
            <a:avLst/>
          </a:prstGeom>
        </p:spPr>
      </p:pic>
    </p:spTree>
    <p:extLst>
      <p:ext uri="{BB962C8B-B14F-4D97-AF65-F5344CB8AC3E}">
        <p14:creationId xmlns:p14="http://schemas.microsoft.com/office/powerpoint/2010/main" val="73733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E75F-BA92-7373-E1DB-F87149E564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1E4375-AEBA-9D8C-874C-D344FB246C62}"/>
              </a:ext>
            </a:extLst>
          </p:cNvPr>
          <p:cNvSpPr>
            <a:spLocks noGrp="1"/>
          </p:cNvSpPr>
          <p:nvPr>
            <p:ph type="ctrTitle"/>
          </p:nvPr>
        </p:nvSpPr>
        <p:spPr>
          <a:xfrm>
            <a:off x="462090" y="3977398"/>
            <a:ext cx="8496944" cy="1152128"/>
          </a:xfrm>
        </p:spPr>
        <p:txBody>
          <a:bodyPr>
            <a:normAutofit fontScale="90000"/>
          </a:bodyPr>
          <a:lstStyle/>
          <a:p>
            <a:pPr algn="l"/>
            <a:r>
              <a:rPr lang="nl-BE" sz="2200" b="1" dirty="0"/>
              <a:t>kant Hoogstraat:</a:t>
            </a:r>
            <a:br>
              <a:rPr lang="nl-BE" sz="2200" dirty="0"/>
            </a:br>
            <a:r>
              <a:rPr lang="nl-NL" sz="2200" dirty="0"/>
              <a:t>o 6 sociale huurappartementen</a:t>
            </a:r>
            <a:br>
              <a:rPr lang="nl-NL" sz="2200" dirty="0"/>
            </a:br>
            <a:r>
              <a:rPr lang="nl-NL" sz="2200" dirty="0"/>
              <a:t>  2x Type 1/2 + 2x Type 2/3 + 2x Type 3/4</a:t>
            </a:r>
            <a:br>
              <a:rPr lang="nl-NL" sz="2200" dirty="0"/>
            </a:br>
            <a:r>
              <a:rPr lang="nl-NL" sz="2200" dirty="0"/>
              <a:t>o</a:t>
            </a:r>
            <a:r>
              <a:rPr lang="nl-BE" sz="2200" dirty="0"/>
              <a:t> </a:t>
            </a:r>
            <a:r>
              <a:rPr lang="nl-NL" sz="2200" dirty="0"/>
              <a:t>Centrale inkom met centrale trap en lift.</a:t>
            </a:r>
            <a:br>
              <a:rPr lang="nl-NL" sz="2200" dirty="0"/>
            </a:br>
            <a:r>
              <a:rPr lang="nl-NL" sz="2200" dirty="0"/>
              <a:t>6x 1,5p = 9 parkeerplaatsen voorzien op </a:t>
            </a:r>
            <a:br>
              <a:rPr lang="nl-NL" sz="2200" dirty="0"/>
            </a:br>
            <a:r>
              <a:rPr lang="nl-NL" sz="2200" dirty="0"/>
              <a:t>het terrein achter de bebouwing (enkel </a:t>
            </a:r>
            <a:br>
              <a:rPr lang="nl-NL" sz="2200" dirty="0"/>
            </a:br>
            <a:r>
              <a:rPr lang="nl-NL" sz="2200" dirty="0"/>
              <a:t>toegankelijk via doorrit aan de rechterzijde)</a:t>
            </a:r>
            <a:br>
              <a:rPr lang="nl-NL" sz="2200" dirty="0"/>
            </a:br>
            <a:r>
              <a:rPr lang="nl-NL" sz="2200" dirty="0"/>
              <a:t>o Fietsenberging voorzien voor 12 fietsen + </a:t>
            </a:r>
            <a:br>
              <a:rPr lang="nl-NL" sz="2200" dirty="0"/>
            </a:br>
            <a:r>
              <a:rPr lang="nl-NL" sz="2200" dirty="0"/>
              <a:t>afvalberging.</a:t>
            </a:r>
            <a:br>
              <a:rPr lang="nl-NL" sz="2200" dirty="0"/>
            </a:br>
            <a:r>
              <a:rPr lang="nl-NL" sz="2200" dirty="0"/>
              <a:t>o Gemeenschappelijk teller/techniekenlokaal</a:t>
            </a:r>
            <a:br>
              <a:rPr lang="nl-NL" sz="2200" dirty="0"/>
            </a:br>
            <a:r>
              <a:rPr lang="nl-NL" sz="2200" dirty="0"/>
              <a:t>o Elk appartementen voorzien van een buitenruimte</a:t>
            </a:r>
            <a:br>
              <a:rPr lang="nl-NL" sz="2200" dirty="0"/>
            </a:br>
            <a:r>
              <a:rPr lang="nl-NL" sz="2200" dirty="0"/>
              <a:t>o Elk appartement voorzien van een individueel verwarmings- en ventilatiesysteem</a:t>
            </a:r>
            <a:endParaRPr lang="nl-BE" sz="1600" i="1" dirty="0"/>
          </a:p>
        </p:txBody>
      </p:sp>
      <p:sp>
        <p:nvSpPr>
          <p:cNvPr id="3" name="Rechthoek 2">
            <a:extLst>
              <a:ext uri="{FF2B5EF4-FFF2-40B4-BE49-F238E27FC236}">
                <a16:creationId xmlns:a16="http://schemas.microsoft.com/office/drawing/2014/main" id="{D0C6835F-ADAE-2753-EA07-28EEC8EBAF74}"/>
              </a:ext>
            </a:extLst>
          </p:cNvPr>
          <p:cNvSpPr/>
          <p:nvPr/>
        </p:nvSpPr>
        <p:spPr>
          <a:xfrm>
            <a:off x="444649" y="1262315"/>
            <a:ext cx="5382344" cy="1446550"/>
          </a:xfrm>
          <a:prstGeom prst="rect">
            <a:avLst/>
          </a:prstGeom>
        </p:spPr>
        <p:txBody>
          <a:bodyPr wrap="square">
            <a:spAutoFit/>
          </a:bodyPr>
          <a:lstStyle/>
          <a:p>
            <a:r>
              <a:rPr lang="nl-BE" sz="4400" dirty="0"/>
              <a:t>Project </a:t>
            </a:r>
            <a:br>
              <a:rPr lang="nl-BE" sz="4400" dirty="0"/>
            </a:br>
            <a:r>
              <a:rPr lang="nl-BE" sz="4400" dirty="0" err="1"/>
              <a:t>Heuverbeek</a:t>
            </a:r>
            <a:endParaRPr lang="nl-BE" sz="4400" dirty="0"/>
          </a:p>
        </p:txBody>
      </p:sp>
      <p:pic>
        <p:nvPicPr>
          <p:cNvPr id="4" name="Afbeelding 3" descr="tuinwijk-lokeren - logo - rgb">
            <a:extLst>
              <a:ext uri="{FF2B5EF4-FFF2-40B4-BE49-F238E27FC236}">
                <a16:creationId xmlns:a16="http://schemas.microsoft.com/office/drawing/2014/main" id="{CD1C109F-30E6-6663-2E73-EACED8DF3544}"/>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147815" y="0"/>
            <a:ext cx="2793563" cy="1296144"/>
          </a:xfrm>
          <a:prstGeom prst="rect">
            <a:avLst/>
          </a:prstGeom>
          <a:noFill/>
          <a:ln>
            <a:noFill/>
          </a:ln>
        </p:spPr>
      </p:pic>
      <p:pic>
        <p:nvPicPr>
          <p:cNvPr id="7" name="Afbeelding 6">
            <a:extLst>
              <a:ext uri="{FF2B5EF4-FFF2-40B4-BE49-F238E27FC236}">
                <a16:creationId xmlns:a16="http://schemas.microsoft.com/office/drawing/2014/main" id="{2ABF791F-3B43-7FA9-B719-C85D08C87BCE}"/>
              </a:ext>
            </a:extLst>
          </p:cNvPr>
          <p:cNvPicPr>
            <a:picLocks noChangeAspect="1"/>
          </p:cNvPicPr>
          <p:nvPr/>
        </p:nvPicPr>
        <p:blipFill>
          <a:blip r:embed="rId4"/>
          <a:stretch>
            <a:fillRect/>
          </a:stretch>
        </p:blipFill>
        <p:spPr>
          <a:xfrm>
            <a:off x="5289675" y="2931063"/>
            <a:ext cx="3674813" cy="2658177"/>
          </a:xfrm>
          <a:prstGeom prst="rect">
            <a:avLst/>
          </a:prstGeom>
        </p:spPr>
      </p:pic>
      <p:pic>
        <p:nvPicPr>
          <p:cNvPr id="9" name="Afbeelding 8">
            <a:extLst>
              <a:ext uri="{FF2B5EF4-FFF2-40B4-BE49-F238E27FC236}">
                <a16:creationId xmlns:a16="http://schemas.microsoft.com/office/drawing/2014/main" id="{F02F81A6-837F-3577-56DC-C994BF16245C}"/>
              </a:ext>
            </a:extLst>
          </p:cNvPr>
          <p:cNvPicPr>
            <a:picLocks noChangeAspect="1"/>
          </p:cNvPicPr>
          <p:nvPr/>
        </p:nvPicPr>
        <p:blipFill>
          <a:blip r:embed="rId5"/>
          <a:stretch>
            <a:fillRect/>
          </a:stretch>
        </p:blipFill>
        <p:spPr>
          <a:xfrm>
            <a:off x="3938450" y="111889"/>
            <a:ext cx="5026038" cy="2819174"/>
          </a:xfrm>
          <a:prstGeom prst="rect">
            <a:avLst/>
          </a:prstGeom>
        </p:spPr>
      </p:pic>
    </p:spTree>
    <p:extLst>
      <p:ext uri="{BB962C8B-B14F-4D97-AF65-F5344CB8AC3E}">
        <p14:creationId xmlns:p14="http://schemas.microsoft.com/office/powerpoint/2010/main" val="261862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9CBC4-1A50-4A3A-53C2-55981E202503}"/>
            </a:ext>
          </a:extLst>
        </p:cNvPr>
        <p:cNvGrpSpPr/>
        <p:nvPr/>
      </p:nvGrpSpPr>
      <p:grpSpPr>
        <a:xfrm>
          <a:off x="0" y="0"/>
          <a:ext cx="0" cy="0"/>
          <a:chOff x="0" y="0"/>
          <a:chExt cx="0" cy="0"/>
        </a:xfrm>
      </p:grpSpPr>
      <p:sp>
        <p:nvSpPr>
          <p:cNvPr id="3" name="Rechthoek 2">
            <a:extLst>
              <a:ext uri="{FF2B5EF4-FFF2-40B4-BE49-F238E27FC236}">
                <a16:creationId xmlns:a16="http://schemas.microsoft.com/office/drawing/2014/main" id="{BCA2C956-154F-474D-B923-13AEB87F1190}"/>
              </a:ext>
            </a:extLst>
          </p:cNvPr>
          <p:cNvSpPr/>
          <p:nvPr/>
        </p:nvSpPr>
        <p:spPr>
          <a:xfrm>
            <a:off x="323528" y="1628800"/>
            <a:ext cx="5382344" cy="1446550"/>
          </a:xfrm>
          <a:prstGeom prst="rect">
            <a:avLst/>
          </a:prstGeom>
        </p:spPr>
        <p:txBody>
          <a:bodyPr wrap="square">
            <a:spAutoFit/>
          </a:bodyPr>
          <a:lstStyle/>
          <a:p>
            <a:r>
              <a:rPr lang="nl-BE" sz="4400" dirty="0"/>
              <a:t>Project </a:t>
            </a:r>
            <a:br>
              <a:rPr lang="nl-BE" sz="4400" dirty="0"/>
            </a:br>
            <a:r>
              <a:rPr lang="nl-BE" sz="4400" dirty="0"/>
              <a:t>Molenwijk Noord</a:t>
            </a:r>
          </a:p>
        </p:txBody>
      </p:sp>
      <p:pic>
        <p:nvPicPr>
          <p:cNvPr id="4" name="Afbeelding 3" descr="tuinwijk-lokeren - logo - rgb">
            <a:extLst>
              <a:ext uri="{FF2B5EF4-FFF2-40B4-BE49-F238E27FC236}">
                <a16:creationId xmlns:a16="http://schemas.microsoft.com/office/drawing/2014/main" id="{EA79C582-49C9-E56A-FEA6-2F8B77729EAB}"/>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147815" y="0"/>
            <a:ext cx="2793563" cy="1296144"/>
          </a:xfrm>
          <a:prstGeom prst="rect">
            <a:avLst/>
          </a:prstGeom>
          <a:noFill/>
          <a:ln>
            <a:noFill/>
          </a:ln>
        </p:spPr>
      </p:pic>
      <p:pic>
        <p:nvPicPr>
          <p:cNvPr id="6" name="Afbeelding 5">
            <a:extLst>
              <a:ext uri="{FF2B5EF4-FFF2-40B4-BE49-F238E27FC236}">
                <a16:creationId xmlns:a16="http://schemas.microsoft.com/office/drawing/2014/main" id="{9E31BEAF-D93F-C10B-3706-949F3B1DAD6D}"/>
              </a:ext>
            </a:extLst>
          </p:cNvPr>
          <p:cNvPicPr>
            <a:picLocks noChangeAspect="1"/>
          </p:cNvPicPr>
          <p:nvPr/>
        </p:nvPicPr>
        <p:blipFill>
          <a:blip r:embed="rId4"/>
          <a:stretch>
            <a:fillRect/>
          </a:stretch>
        </p:blipFill>
        <p:spPr>
          <a:xfrm>
            <a:off x="4495834" y="116632"/>
            <a:ext cx="4528136" cy="3601160"/>
          </a:xfrm>
          <a:prstGeom prst="rect">
            <a:avLst/>
          </a:prstGeom>
        </p:spPr>
      </p:pic>
      <p:sp>
        <p:nvSpPr>
          <p:cNvPr id="13" name="Titel 1">
            <a:extLst>
              <a:ext uri="{FF2B5EF4-FFF2-40B4-BE49-F238E27FC236}">
                <a16:creationId xmlns:a16="http://schemas.microsoft.com/office/drawing/2014/main" id="{BC179A7F-48D4-5A4D-577D-CD16DFEFC5D0}"/>
              </a:ext>
            </a:extLst>
          </p:cNvPr>
          <p:cNvSpPr txBox="1">
            <a:spLocks/>
          </p:cNvSpPr>
          <p:nvPr/>
        </p:nvSpPr>
        <p:spPr>
          <a:xfrm>
            <a:off x="486878" y="2708920"/>
            <a:ext cx="7772400" cy="403244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2000" i="1" u="sng" dirty="0"/>
              <a:t>Ontwerpers :</a:t>
            </a:r>
            <a:r>
              <a:rPr lang="nl-BE" sz="2000" dirty="0"/>
              <a:t>	</a:t>
            </a:r>
            <a:br>
              <a:rPr lang="nl-BE" sz="2000" dirty="0"/>
            </a:br>
            <a:r>
              <a:rPr lang="nl-BE" sz="2000" dirty="0"/>
              <a:t>Infrastructuur : VMSW</a:t>
            </a:r>
            <a:br>
              <a:rPr lang="nl-BE" sz="2000" dirty="0"/>
            </a:br>
            <a:r>
              <a:rPr lang="nl-BE" sz="2000" dirty="0"/>
              <a:t>Bouw :	ARTEX bvba - Dendermonde</a:t>
            </a:r>
            <a:br>
              <a:rPr lang="nl-BE" sz="2000" dirty="0"/>
            </a:br>
            <a:r>
              <a:rPr lang="nl-BE" sz="2000" i="1" u="sng" dirty="0"/>
              <a:t>Status :</a:t>
            </a:r>
            <a:r>
              <a:rPr lang="nl-BE" sz="2000" dirty="0"/>
              <a:t>	</a:t>
            </a:r>
            <a:br>
              <a:rPr lang="nl-BE" sz="2000" dirty="0"/>
            </a:br>
            <a:r>
              <a:rPr lang="nl-BE" sz="2000" dirty="0"/>
              <a:t>- projectfiche aangemaakt</a:t>
            </a:r>
            <a:br>
              <a:rPr lang="nl-BE" sz="2000" dirty="0"/>
            </a:br>
            <a:r>
              <a:rPr lang="nl-BE" sz="2000" dirty="0"/>
              <a:t>- in afwachting van goedkeuring door</a:t>
            </a:r>
            <a:br>
              <a:rPr lang="nl-BE" sz="2000" dirty="0"/>
            </a:br>
            <a:r>
              <a:rPr lang="nl-BE" sz="2000" dirty="0"/>
              <a:t>  LWO</a:t>
            </a:r>
            <a:br>
              <a:rPr lang="nl-BE" sz="2000" dirty="0"/>
            </a:br>
            <a:r>
              <a:rPr lang="nl-BE" sz="2000" dirty="0"/>
              <a:t>- schetsontwerp (enkel bouw) heeft reeds</a:t>
            </a:r>
            <a:br>
              <a:rPr lang="nl-BE" sz="2000" dirty="0"/>
            </a:br>
            <a:r>
              <a:rPr lang="nl-BE" sz="2000" dirty="0"/>
              <a:t>  positief advies van VMSW</a:t>
            </a:r>
            <a:br>
              <a:rPr lang="nl-BE" sz="2000" dirty="0"/>
            </a:br>
            <a:r>
              <a:rPr lang="nl-BE" sz="2000" dirty="0"/>
              <a:t>- ontwerp infra dient nog te worden opgemaakt</a:t>
            </a:r>
            <a:endParaRPr lang="nl-BE" sz="1600" dirty="0"/>
          </a:p>
        </p:txBody>
      </p:sp>
    </p:spTree>
    <p:extLst>
      <p:ext uri="{BB962C8B-B14F-4D97-AF65-F5344CB8AC3E}">
        <p14:creationId xmlns:p14="http://schemas.microsoft.com/office/powerpoint/2010/main" val="395290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69B3A-1036-AAFF-4FB7-DFC7F1C9243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52F605-DBBB-89F1-B147-C926F6DB4D8D}"/>
              </a:ext>
            </a:extLst>
          </p:cNvPr>
          <p:cNvSpPr>
            <a:spLocks noGrp="1"/>
          </p:cNvSpPr>
          <p:nvPr>
            <p:ph type="ctrTitle"/>
          </p:nvPr>
        </p:nvSpPr>
        <p:spPr>
          <a:xfrm>
            <a:off x="467544" y="4264311"/>
            <a:ext cx="8496944" cy="1152128"/>
          </a:xfrm>
        </p:spPr>
        <p:txBody>
          <a:bodyPr>
            <a:normAutofit fontScale="90000"/>
          </a:bodyPr>
          <a:lstStyle/>
          <a:p>
            <a:pPr algn="l"/>
            <a:r>
              <a:rPr lang="nl-NL" sz="2200" dirty="0"/>
              <a:t>o 14 sociale huurappartementen</a:t>
            </a:r>
            <a:br>
              <a:rPr lang="nl-NL" sz="2200" dirty="0"/>
            </a:br>
            <a:r>
              <a:rPr lang="nl-NL" sz="2200" dirty="0"/>
              <a:t>  7x Type 1/2 + 7x Type 2/3</a:t>
            </a:r>
            <a:br>
              <a:rPr lang="nl-NL" sz="2200" dirty="0"/>
            </a:br>
            <a:r>
              <a:rPr lang="nl-NL" sz="2200" dirty="0"/>
              <a:t>o</a:t>
            </a:r>
            <a:r>
              <a:rPr lang="nl-BE" sz="2200" dirty="0"/>
              <a:t> </a:t>
            </a:r>
            <a:r>
              <a:rPr lang="nl-NL" sz="2200" dirty="0"/>
              <a:t>ondergrondse parkeergarage (20pl.) +</a:t>
            </a:r>
            <a:br>
              <a:rPr lang="nl-NL" sz="2200" dirty="0"/>
            </a:br>
            <a:r>
              <a:rPr lang="nl-NL" sz="2200" dirty="0"/>
              <a:t>  4 carports.</a:t>
            </a:r>
            <a:br>
              <a:rPr lang="nl-NL" sz="2200" dirty="0"/>
            </a:br>
            <a:br>
              <a:rPr lang="nl-NL" sz="2200" dirty="0"/>
            </a:br>
            <a:r>
              <a:rPr lang="nl-NL" sz="2200" dirty="0"/>
              <a:t>o 5 sociale huurwoningen </a:t>
            </a:r>
            <a:br>
              <a:rPr lang="nl-NL" sz="2200" dirty="0"/>
            </a:br>
            <a:r>
              <a:rPr lang="nl-NL" sz="2200" dirty="0"/>
              <a:t>   type 3/4met 5 parkeerplaatsen</a:t>
            </a:r>
            <a:br>
              <a:rPr lang="nl-NL" sz="2200" dirty="0"/>
            </a:br>
            <a:r>
              <a:rPr lang="nl-NL" sz="2200" dirty="0"/>
              <a:t>o fietsen- en afvalberging voorzien in </a:t>
            </a:r>
            <a:br>
              <a:rPr lang="nl-NL" sz="2200" dirty="0"/>
            </a:br>
            <a:r>
              <a:rPr lang="nl-NL" sz="2200" dirty="0"/>
              <a:t>   </a:t>
            </a:r>
            <a:r>
              <a:rPr lang="nl-NL" sz="2200" dirty="0" err="1"/>
              <a:t>tuinberingen</a:t>
            </a:r>
            <a:endParaRPr lang="nl-BE" sz="1600" i="1" dirty="0"/>
          </a:p>
        </p:txBody>
      </p:sp>
      <p:sp>
        <p:nvSpPr>
          <p:cNvPr id="3" name="Rechthoek 2">
            <a:extLst>
              <a:ext uri="{FF2B5EF4-FFF2-40B4-BE49-F238E27FC236}">
                <a16:creationId xmlns:a16="http://schemas.microsoft.com/office/drawing/2014/main" id="{FCD66C7B-2804-BC1D-BAD3-EFF4BB6B523D}"/>
              </a:ext>
            </a:extLst>
          </p:cNvPr>
          <p:cNvSpPr/>
          <p:nvPr/>
        </p:nvSpPr>
        <p:spPr>
          <a:xfrm>
            <a:off x="467544" y="1319375"/>
            <a:ext cx="5382344" cy="2123658"/>
          </a:xfrm>
          <a:prstGeom prst="rect">
            <a:avLst/>
          </a:prstGeom>
        </p:spPr>
        <p:txBody>
          <a:bodyPr wrap="square">
            <a:spAutoFit/>
          </a:bodyPr>
          <a:lstStyle/>
          <a:p>
            <a:r>
              <a:rPr lang="nl-BE" sz="4400" dirty="0"/>
              <a:t>Project </a:t>
            </a:r>
            <a:br>
              <a:rPr lang="nl-BE" sz="4400" dirty="0"/>
            </a:br>
            <a:r>
              <a:rPr lang="nl-BE" sz="4400" dirty="0"/>
              <a:t>Molenwijk</a:t>
            </a:r>
          </a:p>
          <a:p>
            <a:r>
              <a:rPr lang="nl-BE" sz="4400" dirty="0"/>
              <a:t>Noord</a:t>
            </a:r>
          </a:p>
        </p:txBody>
      </p:sp>
      <p:pic>
        <p:nvPicPr>
          <p:cNvPr id="4" name="Afbeelding 3" descr="tuinwijk-lokeren - logo - rgb">
            <a:extLst>
              <a:ext uri="{FF2B5EF4-FFF2-40B4-BE49-F238E27FC236}">
                <a16:creationId xmlns:a16="http://schemas.microsoft.com/office/drawing/2014/main" id="{6BCF8A2C-4360-57D5-2E5E-C392C0497F25}"/>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147815" y="0"/>
            <a:ext cx="2793563" cy="1296144"/>
          </a:xfrm>
          <a:prstGeom prst="rect">
            <a:avLst/>
          </a:prstGeom>
          <a:noFill/>
          <a:ln>
            <a:noFill/>
          </a:ln>
        </p:spPr>
      </p:pic>
      <p:pic>
        <p:nvPicPr>
          <p:cNvPr id="12" name="Afbeelding 11">
            <a:extLst>
              <a:ext uri="{FF2B5EF4-FFF2-40B4-BE49-F238E27FC236}">
                <a16:creationId xmlns:a16="http://schemas.microsoft.com/office/drawing/2014/main" id="{A3FF578A-0B98-DF25-9518-F7C85A999C72}"/>
              </a:ext>
            </a:extLst>
          </p:cNvPr>
          <p:cNvPicPr>
            <a:picLocks noChangeAspect="1"/>
          </p:cNvPicPr>
          <p:nvPr/>
        </p:nvPicPr>
        <p:blipFill>
          <a:blip r:embed="rId4"/>
          <a:srcRect l="13255" r="14934"/>
          <a:stretch/>
        </p:blipFill>
        <p:spPr>
          <a:xfrm>
            <a:off x="4927882" y="3861048"/>
            <a:ext cx="3748574" cy="2487435"/>
          </a:xfrm>
          <a:prstGeom prst="rect">
            <a:avLst/>
          </a:prstGeom>
        </p:spPr>
      </p:pic>
      <p:pic>
        <p:nvPicPr>
          <p:cNvPr id="7" name="Afbeelding 6">
            <a:extLst>
              <a:ext uri="{FF2B5EF4-FFF2-40B4-BE49-F238E27FC236}">
                <a16:creationId xmlns:a16="http://schemas.microsoft.com/office/drawing/2014/main" id="{621343B9-53AA-7B80-B6F6-C944A07BD467}"/>
              </a:ext>
            </a:extLst>
          </p:cNvPr>
          <p:cNvPicPr>
            <a:picLocks noChangeAspect="1"/>
          </p:cNvPicPr>
          <p:nvPr/>
        </p:nvPicPr>
        <p:blipFill>
          <a:blip r:embed="rId5"/>
          <a:stretch>
            <a:fillRect/>
          </a:stretch>
        </p:blipFill>
        <p:spPr>
          <a:xfrm>
            <a:off x="3387724" y="118036"/>
            <a:ext cx="5629800" cy="2682676"/>
          </a:xfrm>
          <a:prstGeom prst="rect">
            <a:avLst/>
          </a:prstGeom>
        </p:spPr>
      </p:pic>
    </p:spTree>
    <p:extLst>
      <p:ext uri="{BB962C8B-B14F-4D97-AF65-F5344CB8AC3E}">
        <p14:creationId xmlns:p14="http://schemas.microsoft.com/office/powerpoint/2010/main" val="272321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3573016"/>
            <a:ext cx="7772400" cy="1470025"/>
          </a:xfrm>
        </p:spPr>
        <p:txBody>
          <a:bodyPr>
            <a:noAutofit/>
          </a:bodyPr>
          <a:lstStyle/>
          <a:p>
            <a:r>
              <a:rPr lang="nl-BE" sz="6600" dirty="0">
                <a:effectLst>
                  <a:outerShdw blurRad="50800" dist="50800" dir="5400000" algn="ctr" rotWithShape="0">
                    <a:srgbClr val="FF0000"/>
                  </a:outerShdw>
                </a:effectLst>
              </a:rPr>
              <a:t>Grote renovatie-dossiers</a:t>
            </a:r>
          </a:p>
        </p:txBody>
      </p:sp>
      <p:pic>
        <p:nvPicPr>
          <p:cNvPr id="3" name="Afbeelding 2" descr="tuinwijk-lokeren - logo - rgb">
            <a:extLst>
              <a:ext uri="{FF2B5EF4-FFF2-40B4-BE49-F238E27FC236}">
                <a16:creationId xmlns:a16="http://schemas.microsoft.com/office/drawing/2014/main" id="{0B9B307C-D882-BDCC-E7E1-67D7C7D859E0}"/>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3059832" y="404664"/>
            <a:ext cx="2793563" cy="1296144"/>
          </a:xfrm>
          <a:prstGeom prst="rect">
            <a:avLst/>
          </a:prstGeom>
          <a:noFill/>
          <a:ln>
            <a:noFill/>
          </a:ln>
        </p:spPr>
      </p:pic>
    </p:spTree>
    <p:extLst>
      <p:ext uri="{BB962C8B-B14F-4D97-AF65-F5344CB8AC3E}">
        <p14:creationId xmlns:p14="http://schemas.microsoft.com/office/powerpoint/2010/main" val="328551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685800" y="2997330"/>
            <a:ext cx="7772400" cy="147002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BE" sz="4000" dirty="0"/>
              <a:t>Momenteel nog geen concrete renovatiedossiers opgestart</a:t>
            </a:r>
            <a:endParaRPr lang="nl-BE" dirty="0"/>
          </a:p>
        </p:txBody>
      </p:sp>
      <p:sp>
        <p:nvSpPr>
          <p:cNvPr id="7" name="Titel 1"/>
          <p:cNvSpPr txBox="1">
            <a:spLocks/>
          </p:cNvSpPr>
          <p:nvPr/>
        </p:nvSpPr>
        <p:spPr>
          <a:xfrm>
            <a:off x="685800" y="1737466"/>
            <a:ext cx="7772400" cy="128706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nl-BE" dirty="0"/>
          </a:p>
        </p:txBody>
      </p:sp>
      <p:pic>
        <p:nvPicPr>
          <p:cNvPr id="2" name="Afbeelding 1" descr="tuinwijk-lokeren - logo - rgb">
            <a:extLst>
              <a:ext uri="{FF2B5EF4-FFF2-40B4-BE49-F238E27FC236}">
                <a16:creationId xmlns:a16="http://schemas.microsoft.com/office/drawing/2014/main" id="{4C68535E-9509-BA59-2E0C-742F85AA57E1}"/>
              </a:ext>
            </a:extLst>
          </p:cNvPr>
          <p:cNvPicPr>
            <a:picLocks noChangeAspect="1"/>
          </p:cNvPicPr>
          <p:nvPr/>
        </p:nvPicPr>
        <p:blipFill rotWithShape="1">
          <a:blip r:embed="rId3">
            <a:extLst>
              <a:ext uri="{28A0092B-C50C-407E-A947-70E740481C1C}">
                <a14:useLocalDpi xmlns:a14="http://schemas.microsoft.com/office/drawing/2010/main" val="0"/>
              </a:ext>
            </a:extLst>
          </a:blip>
          <a:srcRect b="21739"/>
          <a:stretch/>
        </p:blipFill>
        <p:spPr bwMode="auto">
          <a:xfrm>
            <a:off x="467544" y="247042"/>
            <a:ext cx="2793563" cy="1296144"/>
          </a:xfrm>
          <a:prstGeom prst="rect">
            <a:avLst/>
          </a:prstGeom>
          <a:noFill/>
          <a:ln>
            <a:noFill/>
          </a:ln>
        </p:spPr>
      </p:pic>
      <p:sp>
        <p:nvSpPr>
          <p:cNvPr id="6" name="Titel 1">
            <a:extLst>
              <a:ext uri="{FF2B5EF4-FFF2-40B4-BE49-F238E27FC236}">
                <a16:creationId xmlns:a16="http://schemas.microsoft.com/office/drawing/2014/main" id="{91DCEBB8-72D8-6FAD-7033-CBFAE9978470}"/>
              </a:ext>
            </a:extLst>
          </p:cNvPr>
          <p:cNvSpPr txBox="1">
            <a:spLocks/>
          </p:cNvSpPr>
          <p:nvPr/>
        </p:nvSpPr>
        <p:spPr>
          <a:xfrm>
            <a:off x="396652" y="4384375"/>
            <a:ext cx="8350696" cy="228932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1800" dirty="0"/>
              <a:t>Op basis van de inplanting van de diverse woningen (eigendom vs. verkochte woningen), het bouwjaar van de betreffende woningen, de staat van de woningen </a:t>
            </a:r>
            <a:r>
              <a:rPr lang="nl-BE" sz="1800" dirty="0" err="1"/>
              <a:t>e.d</a:t>
            </a:r>
            <a:r>
              <a:rPr lang="nl-BE" sz="1800" dirty="0"/>
              <a:t>… werd reeds een renovatie-strategie opgemaakt.  Dit plan van aanpak werd reeds goedgekeurd door de RvB van Tuinwijk onder voorbehoud </a:t>
            </a:r>
            <a:r>
              <a:rPr lang="nl-NL" sz="1800" dirty="0"/>
              <a:t>van voorlegging en goedkeuring aan en door de nieuwe bestuursploeg van de gemeente Waasmunster in 2025.</a:t>
            </a:r>
            <a:r>
              <a:rPr lang="nl-BE" sz="1800" dirty="0"/>
              <a:t> </a:t>
            </a:r>
          </a:p>
          <a:p>
            <a:pPr algn="l"/>
            <a:endParaRPr lang="nl-BE" sz="1800" dirty="0"/>
          </a:p>
          <a:p>
            <a:pPr algn="l"/>
            <a:r>
              <a:rPr lang="nl-BE" sz="1800" dirty="0"/>
              <a:t>Voor totaalrenovatie is het noodzakelijk dat de 2 vermelde nieuwbouwprojecten eerst worden gerealiseerd om de herhuisvesting bij totaalrenovatie mogelijk te maken.</a:t>
            </a:r>
          </a:p>
          <a:p>
            <a:pPr algn="l"/>
            <a:endParaRPr lang="nl-BE" sz="1800" dirty="0"/>
          </a:p>
          <a:p>
            <a:pPr algn="l"/>
            <a:r>
              <a:rPr lang="nl-BE" sz="1800" dirty="0"/>
              <a:t>Betreft groepen  03 01 06 + 03 01 07 (GG/FB) / 03 01 08 (FB/BS)</a:t>
            </a:r>
          </a:p>
        </p:txBody>
      </p:sp>
      <p:pic>
        <p:nvPicPr>
          <p:cNvPr id="9" name="Afbeelding 8" descr="Afbeelding met kaart, tekst, atlas&#10;&#10;Automatisch gegenereerde beschrijving">
            <a:extLst>
              <a:ext uri="{FF2B5EF4-FFF2-40B4-BE49-F238E27FC236}">
                <a16:creationId xmlns:a16="http://schemas.microsoft.com/office/drawing/2014/main" id="{E41FAE5E-12A0-2329-CB6E-2613A57D96D5}"/>
              </a:ext>
            </a:extLst>
          </p:cNvPr>
          <p:cNvPicPr>
            <a:picLocks noChangeAspect="1"/>
          </p:cNvPicPr>
          <p:nvPr/>
        </p:nvPicPr>
        <p:blipFill>
          <a:blip r:embed="rId4"/>
          <a:stretch>
            <a:fillRect/>
          </a:stretch>
        </p:blipFill>
        <p:spPr>
          <a:xfrm>
            <a:off x="3563888" y="184301"/>
            <a:ext cx="5364068" cy="3078466"/>
          </a:xfrm>
          <a:prstGeom prst="rect">
            <a:avLst/>
          </a:prstGeom>
        </p:spPr>
      </p:pic>
    </p:spTree>
    <p:extLst>
      <p:ext uri="{BB962C8B-B14F-4D97-AF65-F5344CB8AC3E}">
        <p14:creationId xmlns:p14="http://schemas.microsoft.com/office/powerpoint/2010/main" val="2040827658"/>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fontScale="32500" lnSpcReduction="20000"/>
      </a:bodyPr>
      <a:lstStyle>
        <a:defPPr>
          <a:defRPr dirty="0" smtClean="0"/>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7623</TotalTime>
  <Words>546</Words>
  <Application>Microsoft Office PowerPoint</Application>
  <PresentationFormat>Diavoorstelling (4:3)</PresentationFormat>
  <Paragraphs>37</Paragraphs>
  <Slides>10</Slides>
  <Notes>10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10</vt:i4>
      </vt:variant>
    </vt:vector>
  </HeadingPairs>
  <TitlesOfParts>
    <vt:vector size="13" baseType="lpstr">
      <vt:lpstr>Arial</vt:lpstr>
      <vt:lpstr>Calibri</vt:lpstr>
      <vt:lpstr>Kantoorthema</vt:lpstr>
      <vt:lpstr>PROJECTEN WAASMUNSTER</vt:lpstr>
      <vt:lpstr>Nieuwbouw- en vervangbouwdossiers</vt:lpstr>
      <vt:lpstr>Ontwerpers :  Infrastructuur : VMSW Bouw : ARTEX bvba - Dendermonde Status :  - projectfiche aangemaakt - in afwachting van goedkeuring door   LWO - schetsontwerp (enkel bouw) heeft reeds   positief advies van VMSW - ontwerp infra dient nog te worden opgemaakt</vt:lpstr>
      <vt:lpstr>kant Zuidermolen: o  14 sociale huurappartementen (2x Type 1/2 + 12x Type 2/3) o 14 x 1,5p = 21 parkeerplaatsen voorzien op het terrein o Fietsenberging voorzien voor 21 fietsen + afvalberging. o  Gemeenschappelijk teller/techniekenlokaal thv de inkom. o  Elk appartement voorzien van een buitenruimte o Elk appartement voorzien van een individueel verwarmings- en ventilatiesysteen</vt:lpstr>
      <vt:lpstr>kant Hoogstraat: o 6 sociale huurappartementen   2x Type 1/2 + 2x Type 2/3 + 2x Type 3/4 o Centrale inkom met centrale trap en lift. 6x 1,5p = 9 parkeerplaatsen voorzien op  het terrein achter de bebouwing (enkel  toegankelijk via doorrit aan de rechterzijde) o Fietsenberging voorzien voor 12 fietsen +  afvalberging. o Gemeenschappelijk teller/techniekenlokaal o Elk appartementen voorzien van een buitenruimte o Elk appartement voorzien van een individueel verwarmings- en ventilatiesysteem</vt:lpstr>
      <vt:lpstr>PowerPoint-presentatie</vt:lpstr>
      <vt:lpstr>o 14 sociale huurappartementen   7x Type 1/2 + 7x Type 2/3 o ondergrondse parkeergarage (20pl.) +   4 carports.  o 5 sociale huurwoningen     type 3/4met 5 parkeerplaatsen o fietsen- en afvalberging voorzien in     tuinberingen</vt:lpstr>
      <vt:lpstr>Grote renovatie-dossiers</vt:lpstr>
      <vt:lpstr>PowerPoint-presentatie</vt:lpstr>
      <vt:lpstr>PowerPoint-presentatie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Renovatieplanning ERP2020</dc:title>
  <dc:creator>Bert Vlaeminck</dc:creator>
  <cp:lastModifiedBy>Bert Vlaeminck</cp:lastModifiedBy>
  <cp:revision>176</cp:revision>
  <cp:lastPrinted>2024-12-18T08:09:58Z</cp:lastPrinted>
  <dcterms:created xsi:type="dcterms:W3CDTF">2014-03-25T09:22:28Z</dcterms:created>
  <dcterms:modified xsi:type="dcterms:W3CDTF">2024-12-18T08:40:04Z</dcterms:modified>
</cp:coreProperties>
</file>